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00" r:id="rId4"/>
    <p:sldId id="305" r:id="rId5"/>
    <p:sldId id="336" r:id="rId6"/>
    <p:sldId id="337" r:id="rId7"/>
    <p:sldId id="338" r:id="rId8"/>
    <p:sldId id="258" r:id="rId9"/>
    <p:sldId id="307" r:id="rId10"/>
    <p:sldId id="306" r:id="rId11"/>
    <p:sldId id="309" r:id="rId12"/>
    <p:sldId id="308" r:id="rId13"/>
    <p:sldId id="310" r:id="rId14"/>
    <p:sldId id="302" r:id="rId15"/>
    <p:sldId id="311" r:id="rId16"/>
    <p:sldId id="259" r:id="rId17"/>
    <p:sldId id="312" r:id="rId18"/>
    <p:sldId id="313" r:id="rId19"/>
    <p:sldId id="334" r:id="rId20"/>
    <p:sldId id="335" r:id="rId21"/>
    <p:sldId id="261" r:id="rId22"/>
    <p:sldId id="303" r:id="rId23"/>
    <p:sldId id="304" r:id="rId24"/>
    <p:sldId id="263" r:id="rId25"/>
    <p:sldId id="314" r:id="rId26"/>
    <p:sldId id="315" r:id="rId27"/>
    <p:sldId id="316" r:id="rId28"/>
    <p:sldId id="317" r:id="rId29"/>
    <p:sldId id="318" r:id="rId30"/>
    <p:sldId id="341" r:id="rId31"/>
    <p:sldId id="339" r:id="rId32"/>
    <p:sldId id="320" r:id="rId33"/>
    <p:sldId id="321" r:id="rId34"/>
    <p:sldId id="322" r:id="rId35"/>
    <p:sldId id="323" r:id="rId36"/>
    <p:sldId id="340" r:id="rId37"/>
    <p:sldId id="262" r:id="rId38"/>
    <p:sldId id="342" r:id="rId39"/>
    <p:sldId id="325" r:id="rId40"/>
    <p:sldId id="327" r:id="rId41"/>
    <p:sldId id="328" r:id="rId42"/>
    <p:sldId id="326" r:id="rId43"/>
    <p:sldId id="329" r:id="rId44"/>
    <p:sldId id="330" r:id="rId45"/>
    <p:sldId id="331" r:id="rId46"/>
    <p:sldId id="332" r:id="rId47"/>
    <p:sldId id="264" r:id="rId48"/>
    <p:sldId id="333" r:id="rId49"/>
    <p:sldId id="296" r:id="rId50"/>
    <p:sldId id="297" r:id="rId5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1"/>
          </a:solidFill>
        </a:fill>
      </a:tcStyle>
    </a:wholeTbl>
    <a:band2H>
      <a:tcTxStyle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CF6"/>
          </a:solidFill>
        </a:fill>
      </a:tcStyle>
    </a:wholeTbl>
    <a:band2H>
      <a:tcTxStyle/>
      <a:tcStyle>
        <a:tcBdr/>
        <a:fill>
          <a:solidFill>
            <a:srgbClr val="E8F6FB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CD1"/>
          </a:solidFill>
        </a:fill>
      </a:tcStyle>
    </a:wholeTbl>
    <a:band2H>
      <a:tcTxStyle/>
      <a:tcStyle>
        <a:tcBdr/>
        <a:fill>
          <a:solidFill>
            <a:srgbClr val="E8EEE9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88651"/>
  </p:normalViewPr>
  <p:slideViewPr>
    <p:cSldViewPr snapToGrid="0" snapToObjects="1">
      <p:cViewPr varScale="1">
        <p:scale>
          <a:sx n="69" d="100"/>
          <a:sy n="69" d="100"/>
        </p:scale>
        <p:origin x="1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Port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sharedServicesCommonOpenPor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Port2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Port2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Port2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Port44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Port3389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Port25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SharedServic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nnyjamwal/Documents/Talk/BSides%20Ottawa%202019/Research/sharedServicesOpenPorts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Top 10 Organizations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Port21!$A$2:$A$11</c:f>
              <c:strCache>
                <c:ptCount val="10"/>
                <c:pt idx="0">
                  <c:v>Parigyan Info Services</c:v>
                </c:pt>
                <c:pt idx="1">
                  <c:v>Rogers Cable</c:v>
                </c:pt>
                <c:pt idx="2">
                  <c:v>Bell Canada</c:v>
                </c:pt>
                <c:pt idx="3">
                  <c:v>Amanah Tech</c:v>
                </c:pt>
                <c:pt idx="4">
                  <c:v>TekSavvy Solutions</c:v>
                </c:pt>
                <c:pt idx="5">
                  <c:v>GloboTech Communications</c:v>
                </c:pt>
                <c:pt idx="6">
                  <c:v>netXpoint</c:v>
                </c:pt>
                <c:pt idx="7">
                  <c:v>Speedyrails</c:v>
                </c:pt>
                <c:pt idx="8">
                  <c:v>Server North</c:v>
                </c:pt>
                <c:pt idx="9">
                  <c:v>Storm Internet Services</c:v>
                </c:pt>
              </c:strCache>
            </c:strRef>
          </c:cat>
          <c:val>
            <c:numRef>
              <c:f>Port21!$B$2:$B$11</c:f>
              <c:numCache>
                <c:formatCode>General</c:formatCode>
                <c:ptCount val="10"/>
                <c:pt idx="0">
                  <c:v>368</c:v>
                </c:pt>
                <c:pt idx="1">
                  <c:v>160</c:v>
                </c:pt>
                <c:pt idx="2">
                  <c:v>86</c:v>
                </c:pt>
                <c:pt idx="3">
                  <c:v>75</c:v>
                </c:pt>
                <c:pt idx="4">
                  <c:v>62</c:v>
                </c:pt>
                <c:pt idx="5">
                  <c:v>60</c:v>
                </c:pt>
                <c:pt idx="6">
                  <c:v>30</c:v>
                </c:pt>
                <c:pt idx="7">
                  <c:v>29</c:v>
                </c:pt>
                <c:pt idx="8">
                  <c:v>14</c:v>
                </c:pt>
                <c:pt idx="9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82-C646-AC6A-48344B805A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53346927"/>
        <c:axId val="417762719"/>
      </c:barChart>
      <c:catAx>
        <c:axId val="453346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762719"/>
        <c:crosses val="autoZero"/>
        <c:auto val="1"/>
        <c:lblAlgn val="ctr"/>
        <c:lblOffset val="100"/>
        <c:noMultiLvlLbl val="0"/>
      </c:catAx>
      <c:valAx>
        <c:axId val="417762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346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Common Ports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Sheet1!$B$2:$B$6</c:f>
              <c:strCache>
                <c:ptCount val="5"/>
                <c:pt idx="0">
                  <c:v>Line Printer Deamon (Port 515)</c:v>
                </c:pt>
                <c:pt idx="1">
                  <c:v>FTP (Port 21)</c:v>
                </c:pt>
                <c:pt idx="2">
                  <c:v>SSH (Port 22)</c:v>
                </c:pt>
                <c:pt idx="3">
                  <c:v>DNS (Port 53)</c:v>
                </c:pt>
                <c:pt idx="4">
                  <c:v>SMTP (Port 25)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</c:v>
                </c:pt>
                <c:pt idx="1">
                  <c:v>3</c:v>
                </c:pt>
                <c:pt idx="2">
                  <c:v>14</c:v>
                </c:pt>
                <c:pt idx="3">
                  <c:v>24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AE-B846-B88F-61CF92CC4C0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89061119"/>
        <c:axId val="1889062751"/>
      </c:barChart>
      <c:catAx>
        <c:axId val="1889061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9062751"/>
        <c:crosses val="autoZero"/>
        <c:auto val="1"/>
        <c:lblAlgn val="ctr"/>
        <c:lblOffset val="100"/>
        <c:noMultiLvlLbl val="0"/>
      </c:catAx>
      <c:valAx>
        <c:axId val="1889062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9061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Port21!$A$40:$A$44</c:f>
              <c:strCache>
                <c:ptCount val="5"/>
                <c:pt idx="0">
                  <c:v>Carleton University</c:v>
                </c:pt>
                <c:pt idx="1">
                  <c:v>Best Western Plus Macies Hotel</c:v>
                </c:pt>
                <c:pt idx="2">
                  <c:v>University of Ottawa Heart Institute</c:v>
                </c:pt>
                <c:pt idx="3">
                  <c:v>Granite Networks Inc.</c:v>
                </c:pt>
                <c:pt idx="4">
                  <c:v>OnX Enterprise Solutions</c:v>
                </c:pt>
              </c:strCache>
            </c:strRef>
          </c:cat>
          <c:val>
            <c:numRef>
              <c:f>Port21!$B$40:$B$44</c:f>
              <c:numCache>
                <c:formatCode>General</c:formatCode>
                <c:ptCount val="5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24-024D-8063-95772E846D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3435279"/>
        <c:axId val="453641839"/>
      </c:barChart>
      <c:catAx>
        <c:axId val="453435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641839"/>
        <c:crosses val="autoZero"/>
        <c:auto val="1"/>
        <c:lblAlgn val="ctr"/>
        <c:lblOffset val="100"/>
        <c:noMultiLvlLbl val="0"/>
      </c:catAx>
      <c:valAx>
        <c:axId val="453641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435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Organizations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Port23!$A$2:$A$12</c:f>
              <c:strCache>
                <c:ptCount val="11"/>
                <c:pt idx="0">
                  <c:v>Distributel Communications</c:v>
                </c:pt>
                <c:pt idx="1">
                  <c:v>Parigyan Info Services</c:v>
                </c:pt>
                <c:pt idx="2">
                  <c:v>Primus Telecommunications Canada</c:v>
                </c:pt>
                <c:pt idx="3">
                  <c:v>Allstream Corp.</c:v>
                </c:pt>
                <c:pt idx="4">
                  <c:v>TekSavvy Solutions</c:v>
                </c:pt>
                <c:pt idx="5">
                  <c:v>Accelerated Connections</c:v>
                </c:pt>
                <c:pt idx="6">
                  <c:v>Bell Canada</c:v>
                </c:pt>
                <c:pt idx="7">
                  <c:v>Rogers Cable</c:v>
                </c:pt>
                <c:pt idx="8">
                  <c:v>Radiant Communications Canada</c:v>
                </c:pt>
                <c:pt idx="9">
                  <c:v>National Capital Freenet</c:v>
                </c:pt>
                <c:pt idx="10">
                  <c:v>Fibernetics Corporation</c:v>
                </c:pt>
              </c:strCache>
            </c:strRef>
          </c:cat>
          <c:val>
            <c:numRef>
              <c:f>Port23!$B$2:$B$12</c:f>
              <c:numCache>
                <c:formatCode>General</c:formatCode>
                <c:ptCount val="11"/>
                <c:pt idx="0">
                  <c:v>324</c:v>
                </c:pt>
                <c:pt idx="1">
                  <c:v>243</c:v>
                </c:pt>
                <c:pt idx="2">
                  <c:v>133</c:v>
                </c:pt>
                <c:pt idx="3">
                  <c:v>52</c:v>
                </c:pt>
                <c:pt idx="4">
                  <c:v>50</c:v>
                </c:pt>
                <c:pt idx="5">
                  <c:v>49</c:v>
                </c:pt>
                <c:pt idx="6">
                  <c:v>44</c:v>
                </c:pt>
                <c:pt idx="7">
                  <c:v>32</c:v>
                </c:pt>
                <c:pt idx="8">
                  <c:v>20</c:v>
                </c:pt>
                <c:pt idx="9">
                  <c:v>10</c:v>
                </c:pt>
                <c:pt idx="1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3-0D44-917C-88CA38E8A3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6516207"/>
        <c:axId val="416517839"/>
      </c:barChart>
      <c:catAx>
        <c:axId val="416516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517839"/>
        <c:crosses val="autoZero"/>
        <c:auto val="1"/>
        <c:lblAlgn val="ctr"/>
        <c:lblOffset val="100"/>
        <c:noMultiLvlLbl val="0"/>
      </c:catAx>
      <c:valAx>
        <c:axId val="416517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516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Port22!$A$3:$A$12</c:f>
              <c:strCache>
                <c:ptCount val="10"/>
                <c:pt idx="0">
                  <c:v>AllegroSoft RomSShell sshd</c:v>
                </c:pt>
                <c:pt idx="1">
                  <c:v>Bitvise WinSSHD</c:v>
                </c:pt>
                <c:pt idx="2">
                  <c:v>Cisco SSH</c:v>
                </c:pt>
                <c:pt idx="3">
                  <c:v>Cisco VPN Concentrator SSHd</c:v>
                </c:pt>
                <c:pt idx="4">
                  <c:v>Dropbear sshd</c:v>
                </c:pt>
                <c:pt idx="5">
                  <c:v>Linksys WRT45G modified dropbear sshd</c:v>
                </c:pt>
                <c:pt idx="6">
                  <c:v>NetScreen sshd</c:v>
                </c:pt>
                <c:pt idx="7">
                  <c:v>OpenSSH</c:v>
                </c:pt>
                <c:pt idx="8">
                  <c:v>SunSSH</c:v>
                </c:pt>
                <c:pt idx="9">
                  <c:v>WeOnlyDo sshd</c:v>
                </c:pt>
              </c:strCache>
            </c:strRef>
          </c:cat>
          <c:val>
            <c:numRef>
              <c:f>Port22!$B$3:$B$12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184</c:v>
                </c:pt>
                <c:pt idx="5">
                  <c:v>4</c:v>
                </c:pt>
                <c:pt idx="6">
                  <c:v>5</c:v>
                </c:pt>
                <c:pt idx="7">
                  <c:v>623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D3-FE48-832E-BFDD66ACAE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9790415"/>
        <c:axId val="469792047"/>
      </c:barChart>
      <c:catAx>
        <c:axId val="46979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792047"/>
        <c:crosses val="autoZero"/>
        <c:auto val="1"/>
        <c:lblAlgn val="ctr"/>
        <c:lblOffset val="100"/>
        <c:noMultiLvlLbl val="0"/>
      </c:catAx>
      <c:valAx>
        <c:axId val="469792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9790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 b="1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SMB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Port445!$B$2:$B$4</c:f>
              <c:strCache>
                <c:ptCount val="3"/>
                <c:pt idx="0">
                  <c:v>Total Number of SMB Server</c:v>
                </c:pt>
                <c:pt idx="1">
                  <c:v>SMB Version 1</c:v>
                </c:pt>
                <c:pt idx="2">
                  <c:v>SMB Version 2</c:v>
                </c:pt>
              </c:strCache>
            </c:strRef>
          </c:cat>
          <c:val>
            <c:numRef>
              <c:f>Port445!$C$2:$C$4</c:f>
              <c:numCache>
                <c:formatCode>General</c:formatCode>
                <c:ptCount val="3"/>
                <c:pt idx="0">
                  <c:v>273</c:v>
                </c:pt>
                <c:pt idx="1">
                  <c:v>264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3A-0C4C-9BAD-B4C01C410E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5411343"/>
        <c:axId val="454196703"/>
      </c:barChart>
      <c:catAx>
        <c:axId val="41541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196703"/>
        <c:crosses val="autoZero"/>
        <c:auto val="1"/>
        <c:lblAlgn val="ctr"/>
        <c:lblOffset val="100"/>
        <c:noMultiLvlLbl val="0"/>
      </c:catAx>
      <c:valAx>
        <c:axId val="454196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5411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RDP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Port3389!$A$20:$A$29</c:f>
              <c:strCache>
                <c:ptCount val="10"/>
                <c:pt idx="0">
                  <c:v>ViaNetTV</c:v>
                </c:pt>
                <c:pt idx="1">
                  <c:v>Primus Telecommunications Canada</c:v>
                </c:pt>
                <c:pt idx="2">
                  <c:v>Distributel Communications</c:v>
                </c:pt>
                <c:pt idx="3">
                  <c:v>Allstream Corp.</c:v>
                </c:pt>
                <c:pt idx="4">
                  <c:v>Storm Internet Services</c:v>
                </c:pt>
                <c:pt idx="5">
                  <c:v>GloboTech Communications</c:v>
                </c:pt>
                <c:pt idx="6">
                  <c:v>TekSavvy Solutions</c:v>
                </c:pt>
                <c:pt idx="7">
                  <c:v>Amanah Tech</c:v>
                </c:pt>
                <c:pt idx="8">
                  <c:v>Rogers Cable</c:v>
                </c:pt>
                <c:pt idx="9">
                  <c:v>Bell Canada</c:v>
                </c:pt>
              </c:strCache>
            </c:strRef>
          </c:cat>
          <c:val>
            <c:numRef>
              <c:f>Port3389!$B$20:$B$29</c:f>
              <c:numCache>
                <c:formatCode>General</c:formatCode>
                <c:ptCount val="10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10</c:v>
                </c:pt>
                <c:pt idx="4">
                  <c:v>12</c:v>
                </c:pt>
                <c:pt idx="5">
                  <c:v>33</c:v>
                </c:pt>
                <c:pt idx="6">
                  <c:v>52</c:v>
                </c:pt>
                <c:pt idx="7">
                  <c:v>91</c:v>
                </c:pt>
                <c:pt idx="8">
                  <c:v>109</c:v>
                </c:pt>
                <c:pt idx="9">
                  <c:v>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3-C64A-B3AD-F06A5F658D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54073599"/>
        <c:axId val="453514303"/>
      </c:barChart>
      <c:catAx>
        <c:axId val="454073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3514303"/>
        <c:crosses val="autoZero"/>
        <c:auto val="1"/>
        <c:lblAlgn val="ctr"/>
        <c:lblOffset val="100"/>
        <c:noMultiLvlLbl val="0"/>
      </c:catAx>
      <c:valAx>
        <c:axId val="453514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073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 b="1">
          <a:cs typeface="+mn-cs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Port 25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Port25!$A$21:$A$30</c:f>
              <c:strCache>
                <c:ptCount val="10"/>
                <c:pt idx="0">
                  <c:v>ESET NOD32 anti-virus smtp proxy</c:v>
                </c:pt>
                <c:pt idx="1">
                  <c:v>Barracuda Networks Spam Firewall smtpd</c:v>
                </c:pt>
                <c:pt idx="2">
                  <c:v>Microsoft Exchange 2010 smtpd</c:v>
                </c:pt>
                <c:pt idx="3">
                  <c:v>Sendmail</c:v>
                </c:pt>
                <c:pt idx="4">
                  <c:v>Kerio Connect smtpd</c:v>
                </c:pt>
                <c:pt idx="5">
                  <c:v>Cisco PIX sanitized smtpd</c:v>
                </c:pt>
                <c:pt idx="6">
                  <c:v>Exim smtpd</c:v>
                </c:pt>
                <c:pt idx="7">
                  <c:v>MailEnable smptd</c:v>
                </c:pt>
                <c:pt idx="8">
                  <c:v>Microsoft Exchange smtpd</c:v>
                </c:pt>
                <c:pt idx="9">
                  <c:v>Postfix smtpd</c:v>
                </c:pt>
              </c:strCache>
            </c:strRef>
          </c:cat>
          <c:val>
            <c:numRef>
              <c:f>Port25!$B$21:$B$30</c:f>
              <c:numCache>
                <c:formatCode>General</c:formatCode>
                <c:ptCount val="10"/>
                <c:pt idx="0">
                  <c:v>15</c:v>
                </c:pt>
                <c:pt idx="1">
                  <c:v>20</c:v>
                </c:pt>
                <c:pt idx="2">
                  <c:v>20</c:v>
                </c:pt>
                <c:pt idx="3">
                  <c:v>22</c:v>
                </c:pt>
                <c:pt idx="4">
                  <c:v>24</c:v>
                </c:pt>
                <c:pt idx="5">
                  <c:v>28</c:v>
                </c:pt>
                <c:pt idx="6">
                  <c:v>32</c:v>
                </c:pt>
                <c:pt idx="7">
                  <c:v>100</c:v>
                </c:pt>
                <c:pt idx="8">
                  <c:v>113</c:v>
                </c:pt>
                <c:pt idx="9">
                  <c:v>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5C-7248-94A1-48A3D594DC1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5625839"/>
        <c:axId val="454380655"/>
      </c:barChart>
      <c:catAx>
        <c:axId val="41562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4380655"/>
        <c:crosses val="autoZero"/>
        <c:auto val="1"/>
        <c:lblAlgn val="ctr"/>
        <c:lblOffset val="100"/>
        <c:noMultiLvlLbl val="0"/>
      </c:catAx>
      <c:valAx>
        <c:axId val="454380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562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Shared Services Canada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SharedServices!$A$2:$A$3</c:f>
              <c:strCache>
                <c:ptCount val="2"/>
                <c:pt idx="0">
                  <c:v>Shared Services Canada</c:v>
                </c:pt>
                <c:pt idx="1">
                  <c:v>Shared Services Canada - LIAS</c:v>
                </c:pt>
              </c:strCache>
            </c:strRef>
          </c:cat>
          <c:val>
            <c:numRef>
              <c:f>SharedServices!$B$2:$B$3</c:f>
              <c:numCache>
                <c:formatCode>General</c:formatCode>
                <c:ptCount val="2"/>
                <c:pt idx="0">
                  <c:v>399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B1-F943-9FD9-B662E9D77A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05245631"/>
        <c:axId val="1905017263"/>
      </c:barChart>
      <c:catAx>
        <c:axId val="190524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5017263"/>
        <c:crosses val="autoZero"/>
        <c:auto val="1"/>
        <c:lblAlgn val="ctr"/>
        <c:lblOffset val="100"/>
        <c:noMultiLvlLbl val="0"/>
      </c:catAx>
      <c:valAx>
        <c:axId val="1905017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5245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1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Ports Listening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sharedServicesOpenPorts!$A$2:$A$9</c:f>
              <c:strCache>
                <c:ptCount val="8"/>
                <c:pt idx="0">
                  <c:v>205.193.117.103</c:v>
                </c:pt>
                <c:pt idx="1">
                  <c:v>205.193.117.100</c:v>
                </c:pt>
                <c:pt idx="2">
                  <c:v>205.193.117.102</c:v>
                </c:pt>
                <c:pt idx="3">
                  <c:v>205.193.117.101</c:v>
                </c:pt>
                <c:pt idx="4">
                  <c:v>204.174.103.18</c:v>
                </c:pt>
                <c:pt idx="5">
                  <c:v>199.243.70.113</c:v>
                </c:pt>
                <c:pt idx="6">
                  <c:v>132.246.11.12</c:v>
                </c:pt>
                <c:pt idx="7">
                  <c:v>198.103.221.51</c:v>
                </c:pt>
              </c:strCache>
            </c:strRef>
          </c:cat>
          <c:val>
            <c:numRef>
              <c:f>sharedServicesOpenPorts!$B$2:$B$9</c:f>
              <c:numCache>
                <c:formatCode>General</c:formatCode>
                <c:ptCount val="8"/>
                <c:pt idx="0">
                  <c:v>104</c:v>
                </c:pt>
                <c:pt idx="1">
                  <c:v>104</c:v>
                </c:pt>
                <c:pt idx="2">
                  <c:v>103</c:v>
                </c:pt>
                <c:pt idx="3">
                  <c:v>83</c:v>
                </c:pt>
                <c:pt idx="4">
                  <c:v>6</c:v>
                </c:pt>
                <c:pt idx="5">
                  <c:v>6</c:v>
                </c:pt>
                <c:pt idx="6">
                  <c:v>4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36-234E-BD99-D53E39CCD1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73445215"/>
        <c:axId val="1873446847"/>
      </c:barChart>
      <c:catAx>
        <c:axId val="1873445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446847"/>
        <c:crosses val="autoZero"/>
        <c:auto val="1"/>
        <c:lblAlgn val="ctr"/>
        <c:lblOffset val="100"/>
        <c:noMultiLvlLbl val="0"/>
      </c:catAx>
      <c:valAx>
        <c:axId val="1873446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44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2125111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420406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1661425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2467592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102981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642079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3157839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2202409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359229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2522764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301452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18262306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863062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1428175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531218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2765835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621009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619244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1796896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063839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2884765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7100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3068489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2582535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26734485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644688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4275683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669913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893185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2274624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926915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436816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134309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2905350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038013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998916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811652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563873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2247432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1463097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5695447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2818996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328352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219987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1707127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2563091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</a:p>
        </p:txBody>
      </p:sp>
    </p:spTree>
    <p:extLst>
      <p:ext uri="{BB962C8B-B14F-4D97-AF65-F5344CB8AC3E}">
        <p14:creationId xmlns:p14="http://schemas.microsoft.com/office/powerpoint/2010/main" val="317283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Rectangle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Rectangle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Rectangle 6"/>
          <p:cNvSpPr/>
          <p:nvPr/>
        </p:nvSpPr>
        <p:spPr>
          <a:xfrm>
            <a:off x="446533" y="3085764"/>
            <a:ext cx="11262867" cy="3304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581190" y="1020431"/>
            <a:ext cx="10993551" cy="147501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193" y="2495444"/>
            <a:ext cx="10993548" cy="590322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1pPr>
            <a:lvl2pPr marL="0" indent="45720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2pPr>
            <a:lvl3pPr marL="0" indent="91440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3pPr>
            <a:lvl4pPr marL="0" indent="137160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4pPr>
            <a:lvl5pPr marL="0" indent="1828800">
              <a:buClrTx/>
              <a:buSzTx/>
              <a:buNone/>
              <a:defRPr sz="1600" cap="all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43463" y="6023129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" name="Rectangle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Rectangle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" name="Rectangle 6"/>
          <p:cNvSpPr/>
          <p:nvPr/>
        </p:nvSpPr>
        <p:spPr>
          <a:xfrm>
            <a:off x="440285" y="614407"/>
            <a:ext cx="11309340" cy="1189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81191" y="702155"/>
            <a:ext cx="11029617" cy="10138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idx="1"/>
          </p:nvPr>
        </p:nvSpPr>
        <p:spPr>
          <a:xfrm>
            <a:off x="581191" y="2180495"/>
            <a:ext cx="11029617" cy="36783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79531" y="6023129"/>
            <a:ext cx="231277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Rectangle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Rectangle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Rectangle 7"/>
          <p:cNvSpPr/>
          <p:nvPr/>
        </p:nvSpPr>
        <p:spPr>
          <a:xfrm>
            <a:off x="447816" y="5141974"/>
            <a:ext cx="11290862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581193" y="3043909"/>
            <a:ext cx="11029616" cy="149750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191" y="4541416"/>
            <a:ext cx="11029617" cy="600557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cap="all">
                <a:solidFill>
                  <a:schemeClr val="accent2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chemeClr val="accent2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chemeClr val="accent2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chemeClr val="accent2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" name="Rectangle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Rectangle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" name="Rectangle 7"/>
          <p:cNvSpPr/>
          <p:nvPr/>
        </p:nvSpPr>
        <p:spPr>
          <a:xfrm>
            <a:off x="445982" y="606554"/>
            <a:ext cx="11300036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81193" y="2228002"/>
            <a:ext cx="5422390" cy="363304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Rectangle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Rectangle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" name="Rectangle 10"/>
          <p:cNvSpPr/>
          <p:nvPr/>
        </p:nvSpPr>
        <p:spPr>
          <a:xfrm>
            <a:off x="445982" y="606554"/>
            <a:ext cx="11300036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7219" y="2250892"/>
            <a:ext cx="5087076" cy="536006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lvl1pPr>
            <a:lvl2pPr marL="0" indent="457200">
              <a:buClrTx/>
              <a:buSzTx/>
              <a:buNone/>
              <a:defRPr sz="2200">
                <a:solidFill>
                  <a:schemeClr val="accent2"/>
                </a:solidFill>
              </a:defRPr>
            </a:lvl2pPr>
            <a:lvl3pPr marL="0" indent="914400">
              <a:buClrTx/>
              <a:buSzTx/>
              <a:buNone/>
              <a:defRPr sz="2200">
                <a:solidFill>
                  <a:schemeClr val="accent2"/>
                </a:solidFill>
              </a:defRPr>
            </a:lvl3pPr>
            <a:lvl4pPr marL="0" indent="1371600">
              <a:buClrTx/>
              <a:buSzTx/>
              <a:buNone/>
              <a:defRPr sz="2200">
                <a:solidFill>
                  <a:schemeClr val="accent2"/>
                </a:solidFill>
              </a:defRPr>
            </a:lvl4pPr>
            <a:lvl5pPr marL="0" indent="1828800">
              <a:buClrTx/>
              <a:buSzTx/>
              <a:buNone/>
              <a:defRPr sz="2200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23735" y="2250892"/>
            <a:ext cx="5087073" cy="55337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Rectangle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Rectangle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Rectangle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Rectangle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Rectangle 8"/>
          <p:cNvSpPr/>
          <p:nvPr/>
        </p:nvSpPr>
        <p:spPr>
          <a:xfrm>
            <a:off x="447816" y="5141972"/>
            <a:ext cx="11298202" cy="12747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581191" y="5262295"/>
            <a:ext cx="4909446" cy="68951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rgbClr val="2F5AA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xfrm>
            <a:off x="447815" y="601199"/>
            <a:ext cx="11292842" cy="42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663999" indent="-339999">
              <a:defRPr sz="2000"/>
            </a:lvl2pPr>
            <a:lvl3pPr marL="967500" indent="-337500">
              <a:defRPr sz="2000"/>
            </a:lvl3pPr>
            <a:lvl4pPr marL="1342285" indent="-334285">
              <a:defRPr sz="2000"/>
            </a:lvl4pPr>
            <a:lvl5pPr marL="1702285" indent="-334285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40822" y="5262295"/>
            <a:ext cx="5869988" cy="689516"/>
          </a:xfrm>
          <a:prstGeom prst="rect">
            <a:avLst/>
          </a:prstGeom>
        </p:spPr>
        <p:txBody>
          <a:bodyPr/>
          <a:lstStyle/>
          <a:p>
            <a:pPr marL="0" indent="0" algn="r">
              <a:buClrTx/>
              <a:buSzTx/>
              <a:buNone/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" name="Rectangle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5" name="Rectangle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7" name="Picture Placeholder 2"/>
          <p:cNvSpPr>
            <a:spLocks noGrp="1"/>
          </p:cNvSpPr>
          <p:nvPr>
            <p:ph type="pic" idx="13"/>
          </p:nvPr>
        </p:nvSpPr>
        <p:spPr>
          <a:xfrm>
            <a:off x="447816" y="599725"/>
            <a:ext cx="11290860" cy="3557252"/>
          </a:xfrm>
          <a:prstGeom prst="rect">
            <a:avLst/>
          </a:prstGeom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1191" y="5260126"/>
            <a:ext cx="11029618" cy="59867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Rectangle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Rectangle 6"/>
          <p:cNvSpPr/>
          <p:nvPr/>
        </p:nvSpPr>
        <p:spPr>
          <a:xfrm>
            <a:off x="440683" y="606554"/>
            <a:ext cx="11300036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575894" y="729657"/>
            <a:ext cx="11029616" cy="98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79533" y="6023129"/>
            <a:ext cx="23127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sldNum="0" hdr="0" dt="0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0" baseline="0">
          <a:solidFill>
            <a:srgbClr val="FFFFFF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0" baseline="0">
          <a:solidFill>
            <a:srgbClr val="FFFFFF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0" baseline="0">
          <a:solidFill>
            <a:srgbClr val="FFFFFF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0" baseline="0">
          <a:solidFill>
            <a:srgbClr val="FFFFFF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0" baseline="0">
          <a:solidFill>
            <a:srgbClr val="FFFFFF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0" baseline="0">
          <a:solidFill>
            <a:srgbClr val="FFFFFF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0" baseline="0">
          <a:solidFill>
            <a:srgbClr val="FFFFFF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0" baseline="0">
          <a:solidFill>
            <a:srgbClr val="FFFFFF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all" spc="0" baseline="0">
          <a:solidFill>
            <a:srgbClr val="FFFFFF"/>
          </a:solidFill>
          <a:uFillTx/>
          <a:latin typeface="Gill Sans MT"/>
          <a:ea typeface="Gill Sans MT"/>
          <a:cs typeface="Gill Sans MT"/>
          <a:sym typeface="Gill Sans MT"/>
        </a:defRPr>
      </a:lvl9pPr>
    </p:titleStyle>
    <p:bodyStyle>
      <a:lvl1pPr marL="305999" marR="0" indent="-305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1800" b="0" i="0" u="none" strike="noStrike" cap="none" spc="0" baseline="0">
          <a:solidFill>
            <a:srgbClr val="3D3D3D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668250" marR="0" indent="-34424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1800" b="0" i="0" u="none" strike="noStrike" cap="none" spc="0" baseline="0">
          <a:solidFill>
            <a:srgbClr val="3D3D3D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977142" marR="0" indent="-347142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1800" b="0" i="0" u="none" strike="noStrike" cap="none" spc="0" baseline="0">
          <a:solidFill>
            <a:srgbClr val="3D3D3D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358999" marR="0" indent="-35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1800" b="0" i="0" u="none" strike="noStrike" cap="none" spc="0" baseline="0">
          <a:solidFill>
            <a:srgbClr val="3D3D3D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1718999" marR="0" indent="-350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1800" b="0" i="0" u="none" strike="noStrike" cap="none" spc="0" baseline="0">
          <a:solidFill>
            <a:srgbClr val="3D3D3D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2014299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1800" b="0" i="0" u="none" strike="noStrike" cap="none" spc="0" baseline="0">
          <a:solidFill>
            <a:srgbClr val="3D3D3D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2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1800" b="0" i="0" u="none" strike="noStrike" cap="none" spc="0" baseline="0">
          <a:solidFill>
            <a:srgbClr val="3D3D3D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2614299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1800" b="0" i="0" u="none" strike="noStrike" cap="none" spc="0" baseline="0">
          <a:solidFill>
            <a:srgbClr val="3D3D3D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sz="1800" b="0" i="0" u="none" strike="noStrike" cap="none" spc="0" baseline="0">
          <a:solidFill>
            <a:srgbClr val="3D3D3D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9" name="Picture 6" descr="Picture 6"/>
          <p:cNvPicPr>
            <a:picLocks noChangeAspect="1"/>
          </p:cNvPicPr>
          <p:nvPr/>
        </p:nvPicPr>
        <p:blipFill>
          <a:blip r:embed="rId2"/>
          <a:srcRect l="13265" t="9091" r="3501"/>
          <a:stretch>
            <a:fillRect/>
          </a:stretch>
        </p:blipFill>
        <p:spPr>
          <a:xfrm>
            <a:off x="19" y="10"/>
            <a:ext cx="12191982" cy="68579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" name="Group 16"/>
          <p:cNvGrpSpPr/>
          <p:nvPr/>
        </p:nvGrpSpPr>
        <p:grpSpPr>
          <a:xfrm>
            <a:off x="446533" y="453642"/>
            <a:ext cx="11298935" cy="98555"/>
            <a:chOff x="0" y="0"/>
            <a:chExt cx="11298933" cy="98554"/>
          </a:xfrm>
        </p:grpSpPr>
        <p:sp>
          <p:nvSpPr>
            <p:cNvPr id="130" name="Rectangle 17"/>
            <p:cNvSpPr/>
            <p:nvPr/>
          </p:nvSpPr>
          <p:spPr>
            <a:xfrm>
              <a:off x="-1" y="3557"/>
              <a:ext cx="3703321" cy="9499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Rectangle 18"/>
            <p:cNvSpPr/>
            <p:nvPr/>
          </p:nvSpPr>
          <p:spPr>
            <a:xfrm>
              <a:off x="7595613" y="-1"/>
              <a:ext cx="3703321" cy="9855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Rectangle 19"/>
            <p:cNvSpPr/>
            <p:nvPr/>
          </p:nvSpPr>
          <p:spPr>
            <a:xfrm>
              <a:off x="3795295" y="3556"/>
              <a:ext cx="3703321" cy="9144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4" name="Rectangle 21"/>
          <p:cNvSpPr/>
          <p:nvPr/>
        </p:nvSpPr>
        <p:spPr>
          <a:xfrm>
            <a:off x="448732" y="4428066"/>
            <a:ext cx="11260667" cy="1962498"/>
          </a:xfrm>
          <a:prstGeom prst="rect">
            <a:avLst/>
          </a:prstGeom>
          <a:solidFill>
            <a:schemeClr val="accent1">
              <a:alpha val="97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Title 1"/>
          <p:cNvSpPr txBox="1">
            <a:spLocks noGrp="1"/>
          </p:cNvSpPr>
          <p:nvPr>
            <p:ph type="ctrTitle"/>
          </p:nvPr>
        </p:nvSpPr>
        <p:spPr>
          <a:xfrm>
            <a:off x="581190" y="4572000"/>
            <a:ext cx="10993551" cy="895244"/>
          </a:xfrm>
          <a:prstGeom prst="rect">
            <a:avLst/>
          </a:prstGeom>
        </p:spPr>
        <p:txBody>
          <a:bodyPr/>
          <a:lstStyle>
            <a:lvl1pPr defTabSz="397763">
              <a:defRPr sz="5220">
                <a:solidFill>
                  <a:srgbClr val="FFFFFF"/>
                </a:solidFill>
              </a:defRPr>
            </a:lvl1pPr>
          </a:lstStyle>
          <a:p>
            <a:r>
              <a:rPr dirty="0"/>
              <a:t>Shodan </a:t>
            </a:r>
            <a:r>
              <a:rPr lang="en-US" dirty="0"/>
              <a:t>IN Ottawa</a:t>
            </a:r>
            <a:endParaRPr dirty="0"/>
          </a:p>
        </p:txBody>
      </p:sp>
      <p:sp>
        <p:nvSpPr>
          <p:cNvPr id="136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581193" y="5467246"/>
            <a:ext cx="10993548" cy="484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CEBFF"/>
                </a:solidFill>
              </a:defRPr>
            </a:lvl1pPr>
          </a:lstStyle>
          <a:p>
            <a:r>
              <a:rPr dirty="0"/>
              <a:t>Sunny </a:t>
            </a:r>
            <a:r>
              <a:rPr dirty="0" err="1"/>
              <a:t>Jamwal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ORT 21 and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Telnet - Port</a:t>
            </a:r>
            <a:r>
              <a:rPr dirty="0"/>
              <a:t> 23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4DE8AF2-C46F-4742-9B83-32474EBE7B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9543014"/>
              </p:ext>
            </p:extLst>
          </p:nvPr>
        </p:nvGraphicFramePr>
        <p:xfrm>
          <a:off x="451123" y="2034721"/>
          <a:ext cx="11159686" cy="4093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825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ORT 21 and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Telnet - Port</a:t>
            </a:r>
            <a:r>
              <a:rPr dirty="0"/>
              <a:t> 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87B08-2A45-4849-A40D-F7DB85F15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3" y="2187847"/>
            <a:ext cx="78994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03C144-1BF3-B64A-AE93-E021A3028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3" y="2762794"/>
            <a:ext cx="5435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F5199-0C35-AE47-930B-BAD93677F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62794"/>
            <a:ext cx="3576629" cy="5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ORT 21 and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SSH – Port 22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975532-C387-F143-8A69-5E5191AE65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1501726"/>
              </p:ext>
            </p:extLst>
          </p:nvPr>
        </p:nvGraphicFramePr>
        <p:xfrm>
          <a:off x="581193" y="2047046"/>
          <a:ext cx="11029616" cy="3863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649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ORT 21 and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SSH – Port 22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CF291-510C-C84C-8A6A-B36B2D4A6EBE}"/>
              </a:ext>
            </a:extLst>
          </p:cNvPr>
          <p:cNvSpPr txBox="1"/>
          <p:nvPr/>
        </p:nvSpPr>
        <p:spPr>
          <a:xfrm>
            <a:off x="689112" y="3427673"/>
            <a:ext cx="98198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Only </a:t>
            </a:r>
            <a:r>
              <a:rPr kumimoji="0" lang="en-US" sz="1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Gill Sans MT"/>
                <a:ea typeface="Gill Sans MT"/>
                <a:cs typeface="Gill Sans MT"/>
                <a:sym typeface="Gill Sans MT"/>
              </a:rPr>
              <a:t>1 (one) </a:t>
            </a:r>
            <a:r>
              <a:rPr kumimoji="0" lang="en-US" sz="1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server out of 184 was running the latest version of </a:t>
            </a:r>
            <a:r>
              <a:rPr kumimoji="0" lang="en-US" sz="1800" b="1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Dropbear</a:t>
            </a:r>
            <a:r>
              <a:rPr kumimoji="0" lang="en-US" sz="1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 SSHD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3F18F-6850-494A-B45E-B865E1F37512}"/>
              </a:ext>
            </a:extLst>
          </p:cNvPr>
          <p:cNvSpPr txBox="1"/>
          <p:nvPr/>
        </p:nvSpPr>
        <p:spPr>
          <a:xfrm>
            <a:off x="6453809" y="4253156"/>
            <a:ext cx="504907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Only </a:t>
            </a:r>
            <a:r>
              <a:rPr kumimoji="0" lang="en-US" sz="18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uFillTx/>
                <a:latin typeface="Gill Sans MT"/>
                <a:ea typeface="Gill Sans MT"/>
                <a:cs typeface="Gill Sans MT"/>
                <a:sym typeface="Gill Sans MT"/>
              </a:rPr>
              <a:t>1 (one)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MT"/>
                <a:ea typeface="Gill Sans MT"/>
                <a:cs typeface="Gill Sans MT"/>
                <a:sym typeface="Gill Sans MT"/>
              </a:rPr>
              <a:t>server out of 623 was running the latest version of OpenSSH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0D79F1-6958-7249-83D8-380DD1EE4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2" y="1897145"/>
            <a:ext cx="8338930" cy="1256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C11F98-141B-7647-9769-7CC5ADE4C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2" y="4136795"/>
            <a:ext cx="5559839" cy="227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BC27-EB5B-B14E-989C-517D53E4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SMB – Port 445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95888B5-3EDB-6947-A564-0E841A8378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131736"/>
              </p:ext>
            </p:extLst>
          </p:nvPr>
        </p:nvGraphicFramePr>
        <p:xfrm>
          <a:off x="1381170" y="2083796"/>
          <a:ext cx="9429660" cy="3898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100157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BC27-EB5B-B14E-989C-517D53E4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LDAP – Port 389 (clear text)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FBE18-3117-5C4D-82DB-6874EFBBED24}"/>
              </a:ext>
            </a:extLst>
          </p:cNvPr>
          <p:cNvSpPr txBox="1"/>
          <p:nvPr/>
        </p:nvSpPr>
        <p:spPr>
          <a:xfrm>
            <a:off x="463626" y="2856552"/>
            <a:ext cx="1102961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/>
              <a:t>Total 53 Results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579C71-C7BC-A247-A046-2480DC62A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6" y="2125004"/>
            <a:ext cx="6464300" cy="64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37D3C6-4A67-EE48-A28B-AE58BE021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93" y="3502881"/>
            <a:ext cx="6464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457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ort 23 - pe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RDP - </a:t>
            </a:r>
            <a:r>
              <a:rPr dirty="0"/>
              <a:t>port </a:t>
            </a:r>
            <a:r>
              <a:rPr lang="en-US" dirty="0"/>
              <a:t>3389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74706CE-0EEB-5941-8D7A-6FF97C79B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6124460"/>
              </p:ext>
            </p:extLst>
          </p:nvPr>
        </p:nvGraphicFramePr>
        <p:xfrm>
          <a:off x="679541" y="1993900"/>
          <a:ext cx="10931268" cy="4134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ort 23 - pe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RDP - </a:t>
            </a:r>
            <a:r>
              <a:rPr dirty="0"/>
              <a:t>port </a:t>
            </a:r>
            <a:r>
              <a:rPr lang="en-US" dirty="0"/>
              <a:t>3389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F8B96-C8B2-1D44-8727-F134951F4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08" y="1978394"/>
            <a:ext cx="9098384" cy="44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6917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ort 23 - pei"/>
          <p:cNvSpPr txBox="1">
            <a:spLocks noGrp="1"/>
          </p:cNvSpPr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RDP - </a:t>
            </a:r>
            <a:r>
              <a:rPr dirty="0"/>
              <a:t>port </a:t>
            </a:r>
            <a:r>
              <a:rPr lang="en-US" dirty="0"/>
              <a:t>3389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87C1A-D1B0-B545-8D9F-240A6C93E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15" y="1933303"/>
            <a:ext cx="7345795" cy="472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17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ort 23 - pei"/>
          <p:cNvSpPr txBox="1">
            <a:spLocks noGrp="1"/>
          </p:cNvSpPr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RDP - </a:t>
            </a:r>
            <a:r>
              <a:rPr dirty="0"/>
              <a:t>port </a:t>
            </a:r>
            <a:r>
              <a:rPr lang="en-US" dirty="0"/>
              <a:t>3389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5959EA-BDA0-3A40-B066-C783DBD63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77" y="1879644"/>
            <a:ext cx="9749246" cy="42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161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39" name="Introd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 b="1"/>
            </a:pPr>
            <a:r>
              <a:rPr dirty="0"/>
              <a:t>Introduction</a:t>
            </a:r>
          </a:p>
          <a:p>
            <a:pPr>
              <a:defRPr sz="2500" b="1"/>
            </a:pPr>
            <a:r>
              <a:rPr dirty="0"/>
              <a:t>Shodan</a:t>
            </a:r>
          </a:p>
          <a:p>
            <a:pPr>
              <a:defRPr sz="2500" b="1"/>
            </a:pPr>
            <a:r>
              <a:rPr lang="en-US" dirty="0"/>
              <a:t>Overall Stats</a:t>
            </a:r>
            <a:endParaRPr dirty="0"/>
          </a:p>
          <a:p>
            <a:pPr>
              <a:defRPr sz="2500" b="1"/>
            </a:pPr>
            <a:r>
              <a:rPr lang="en-US" dirty="0"/>
              <a:t>Common Ports</a:t>
            </a:r>
            <a:endParaRPr dirty="0"/>
          </a:p>
          <a:p>
            <a:pPr>
              <a:defRPr sz="2500" b="1"/>
            </a:pPr>
            <a:r>
              <a:rPr lang="en-US" dirty="0"/>
              <a:t>Top Employers</a:t>
            </a:r>
            <a:endParaRPr dirty="0"/>
          </a:p>
          <a:p>
            <a:pPr>
              <a:defRPr sz="2500" b="1"/>
            </a:pPr>
            <a:r>
              <a:rPr dirty="0"/>
              <a:t>Recommendations</a:t>
            </a:r>
          </a:p>
          <a:p>
            <a:pPr>
              <a:defRPr sz="2500" b="1"/>
            </a:pPr>
            <a:r>
              <a:rPr dirty="0"/>
              <a:t>Q&amp;A</a:t>
            </a:r>
          </a:p>
        </p:txBody>
      </p:sp>
      <p:pic>
        <p:nvPicPr>
          <p:cNvPr id="140" name="Screen Shot 2019-10-06 at 8.37.38 PM.png" descr="Screen Shot 2019-10-06 at 8.37.3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181" y="1865914"/>
            <a:ext cx="4286181" cy="4402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ort 23 - pei"/>
          <p:cNvSpPr txBox="1">
            <a:spLocks noGrp="1"/>
          </p:cNvSpPr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RDP - </a:t>
            </a:r>
            <a:r>
              <a:rPr dirty="0"/>
              <a:t>port </a:t>
            </a:r>
            <a:r>
              <a:rPr lang="en-US" dirty="0"/>
              <a:t>3389</a:t>
            </a:r>
            <a:endParaRPr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09F397-E982-8449-B7AD-9704F6060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23" y="1717991"/>
            <a:ext cx="7337684" cy="49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076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SMTP - </a:t>
            </a:r>
            <a:r>
              <a:rPr dirty="0"/>
              <a:t>port 2</a:t>
            </a:r>
            <a:r>
              <a:rPr lang="en-US" dirty="0"/>
              <a:t>5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EF897A2-1F69-6743-ADE5-08DB33C8FB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5313064"/>
              </p:ext>
            </p:extLst>
          </p:nvPr>
        </p:nvGraphicFramePr>
        <p:xfrm>
          <a:off x="678451" y="1828800"/>
          <a:ext cx="11029615" cy="4728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>
            <a:spLocks noGrp="1"/>
          </p:cNvSpPr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SMTP – Port 25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70529-9153-D140-943B-F5EC2C0D5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3" y="2254843"/>
            <a:ext cx="10858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5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>
            <a:spLocks noGrp="1"/>
          </p:cNvSpPr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SMTP – Port 25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E79E4-52A9-A742-A345-754D74C3E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08" y="1987585"/>
            <a:ext cx="67564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33FCC-1782-BE40-9A7A-CFB91C90A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46" y="3057279"/>
            <a:ext cx="4468446" cy="26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PORT </a:t>
            </a:r>
            <a:r>
              <a:rPr lang="en-US" dirty="0"/>
              <a:t>8080</a:t>
            </a:r>
            <a:endParaRPr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26DF189-E0EC-474D-B07F-D00BA0166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9" y="2200184"/>
            <a:ext cx="4343400" cy="4051300"/>
          </a:xfrm>
          <a:prstGeom prst="rect">
            <a:avLst/>
          </a:prstGeom>
        </p:spPr>
      </p:pic>
      <p:pic>
        <p:nvPicPr>
          <p:cNvPr id="6" name="raw.png" descr="raw.png">
            <a:extLst>
              <a:ext uri="{FF2B5EF4-FFF2-40B4-BE49-F238E27FC236}">
                <a16:creationId xmlns:a16="http://schemas.microsoft.com/office/drawing/2014/main" id="{CEBB9E1E-B418-9041-9ADC-A2E3BE9F6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639" y="1916181"/>
            <a:ext cx="4578624" cy="4562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PORT </a:t>
            </a:r>
            <a:r>
              <a:rPr lang="en-US" dirty="0"/>
              <a:t>8080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B89F3B-EA26-F54C-AD05-D9A58B8E8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59" y="1972880"/>
            <a:ext cx="9451081" cy="43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509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PORT </a:t>
            </a:r>
            <a:r>
              <a:rPr lang="en-US" dirty="0"/>
              <a:t>8080</a:t>
            </a:r>
            <a:endParaRPr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3D43B5-75A1-6140-8F65-D9389936D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691" y="1931091"/>
            <a:ext cx="7966697" cy="47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7170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PORT </a:t>
            </a:r>
            <a:r>
              <a:rPr lang="en-US" dirty="0"/>
              <a:t>8080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34826-65DB-2643-8D28-0D2C77242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1752"/>
            <a:ext cx="6005649" cy="379796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38CBF26-9D55-3141-BE95-2FB38B7AA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69" y="2025831"/>
            <a:ext cx="3638368" cy="422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9217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PORT </a:t>
            </a:r>
            <a:r>
              <a:rPr lang="en-US" dirty="0"/>
              <a:t>3306 - MySQL</a:t>
            </a:r>
            <a:endParaRPr dirty="0"/>
          </a:p>
        </p:txBody>
      </p:sp>
      <p:pic>
        <p:nvPicPr>
          <p:cNvPr id="7" name="Picture 6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82493E66-2204-C64D-A4A0-DCDF70B76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3" y="2079897"/>
            <a:ext cx="4851400" cy="660400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B874A18-D9C8-894D-9E36-90E76C419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64" y="2079897"/>
            <a:ext cx="4967696" cy="38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249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Shodan</a:t>
            </a:r>
            <a:endParaRPr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D3194CE-0738-5F46-8FAC-5807BD09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80" y="1884459"/>
            <a:ext cx="3843640" cy="49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749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33E3-E87E-4E63-A7FB-3FA3C943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whoami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C6BB4-C4B4-411D-9036-65E8A1BEF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 sz="2800" dirty="0"/>
              <a:t>Sunny </a:t>
            </a:r>
            <a:r>
              <a:rPr lang="en-CA" sz="2800" dirty="0" err="1"/>
              <a:t>Jamwal</a:t>
            </a:r>
            <a:endParaRPr lang="en-CA" sz="2800" dirty="0"/>
          </a:p>
          <a:p>
            <a:r>
              <a:rPr lang="en-CA" sz="2800" dirty="0"/>
              <a:t>Cybersecurity Consultant at </a:t>
            </a:r>
            <a:r>
              <a:rPr lang="en-CA" sz="2800" dirty="0" err="1"/>
              <a:t>GoSecure</a:t>
            </a:r>
            <a:r>
              <a:rPr lang="en-CA" sz="2800" dirty="0"/>
              <a:t> Inc.</a:t>
            </a:r>
          </a:p>
          <a:p>
            <a:r>
              <a:rPr lang="en-CA" sz="2800" dirty="0"/>
              <a:t>Noob Malware Researcher</a:t>
            </a:r>
          </a:p>
          <a:p>
            <a:r>
              <a:rPr lang="en-CA" sz="2800" dirty="0"/>
              <a:t>PowerShell Preacher</a:t>
            </a:r>
          </a:p>
          <a:p>
            <a:r>
              <a:rPr lang="en-CA" sz="2800" dirty="0"/>
              <a:t>Red and Blue Team Tinker</a:t>
            </a:r>
          </a:p>
          <a:p>
            <a:r>
              <a:rPr lang="en-CA" sz="2800" dirty="0"/>
              <a:t>Twitter: @</a:t>
            </a:r>
            <a:r>
              <a:rPr lang="en-CA" sz="2800" dirty="0" err="1"/>
              <a:t>browninfosecguy</a:t>
            </a:r>
            <a:endParaRPr lang="en-CA" sz="28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202889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Shodan</a:t>
            </a:r>
            <a:endParaRPr dirty="0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5B821CF-AE82-CF4D-B7F8-5ECE901EF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57" y="2044563"/>
            <a:ext cx="5080000" cy="4584336"/>
          </a:xfrm>
          <a:prstGeom prst="rect">
            <a:avLst/>
          </a:prstGeom>
        </p:spPr>
      </p:pic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8951244B-05D2-FB45-A1AB-8A82942E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5" y="2044563"/>
            <a:ext cx="4244756" cy="45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27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4" name="Picture 3" descr="A picture containing person, building, man, game&#10;&#10;Description automatically generated">
            <a:extLst>
              <a:ext uri="{FF2B5EF4-FFF2-40B4-BE49-F238E27FC236}">
                <a16:creationId xmlns:a16="http://schemas.microsoft.com/office/drawing/2014/main" id="{B66BF44D-F973-EB48-8960-4CB04E94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06727"/>
            <a:ext cx="11325497" cy="59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7369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City of Ottawa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0B9BE-BCDF-2349-9A8A-68548ED83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6" y="2037952"/>
            <a:ext cx="4771530" cy="233810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38ED0-9D69-C945-8D2B-92E42CD45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49" y="2036391"/>
            <a:ext cx="5975160" cy="2338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53D44-7CB0-D749-97F7-EBB790BCD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11" y="4525373"/>
            <a:ext cx="5592354" cy="22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13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City of Ottawa</a:t>
            </a:r>
            <a:endParaRPr dirty="0"/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7AD41EA-599C-744C-B8B3-AD90A65C7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4" y="1911436"/>
            <a:ext cx="4567283" cy="4765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88943D-EA98-5E47-8D54-246D0A1C6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46" y="1911436"/>
            <a:ext cx="6531319" cy="31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151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City of Ottawa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48701-D32F-B744-A35F-1ADFF99A2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61" y="1867988"/>
            <a:ext cx="5408658" cy="403424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098F7E-0678-4A47-B423-5E7508E6C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19" y="1885999"/>
            <a:ext cx="6247220" cy="424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1846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City of Ottawa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EE2BCD-A02E-8B46-8095-A4D267686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131111"/>
            <a:ext cx="9631680" cy="35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0502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4" name="Picture 3" descr="A picture containing person, building, man, game&#10;&#10;Description automatically generated">
            <a:extLst>
              <a:ext uri="{FF2B5EF4-FFF2-40B4-BE49-F238E27FC236}">
                <a16:creationId xmlns:a16="http://schemas.microsoft.com/office/drawing/2014/main" id="{B66BF44D-F973-EB48-8960-4CB04E94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06727"/>
            <a:ext cx="11325497" cy="59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7229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083F6-D69F-DE47-9A4E-55DFDCFAA858}"/>
              </a:ext>
            </a:extLst>
          </p:cNvPr>
          <p:cNvSpPr txBox="1"/>
          <p:nvPr/>
        </p:nvSpPr>
        <p:spPr>
          <a:xfrm>
            <a:off x="581193" y="2207623"/>
            <a:ext cx="11029616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CA" sz="2400" b="1" i="1" dirty="0"/>
              <a:t>“Shared Services Canada (SSC) delivers digital services to </a:t>
            </a:r>
            <a:r>
              <a:rPr lang="en-CA" sz="2400" b="1" i="1" u="sng" dirty="0">
                <a:highlight>
                  <a:srgbClr val="FFFF00"/>
                </a:highlight>
              </a:rPr>
              <a:t>Government of Canada organizations</a:t>
            </a:r>
            <a:r>
              <a:rPr lang="en-CA" sz="2400" b="1" i="1" dirty="0"/>
              <a:t>. We provide modern, secure and reliable IT services so federal organizations can deliver digital programs and services that meet Canadians needs.”</a:t>
            </a:r>
            <a:endParaRPr kumimoji="0" lang="en-US" sz="24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MT"/>
              <a:ea typeface="Gill Sans MT"/>
              <a:cs typeface="Gill Sans MT"/>
              <a:sym typeface="Gill Sans MT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12EF8C-C43A-5141-8F6F-9645F002D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12" y="4092437"/>
            <a:ext cx="6629400" cy="952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</a:t>
            </a: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70F243-F413-634A-A0E6-14DD773A99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0832490"/>
              </p:ext>
            </p:extLst>
          </p:nvPr>
        </p:nvGraphicFramePr>
        <p:xfrm>
          <a:off x="1991622" y="2091083"/>
          <a:ext cx="8208755" cy="403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288207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</a:t>
            </a:r>
            <a:endParaRPr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C0079B-36E1-FA44-878E-EB8CF5C78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68" y="1957990"/>
            <a:ext cx="9004663" cy="45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459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33E3-E87E-4E63-A7FB-3FA3C943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Shodan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C6BB4-C4B4-411D-9036-65E8A1BEF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en-CA" sz="2400" dirty="0"/>
              <a:t>Shodan is a search engine for everything and anything on the internet. </a:t>
            </a:r>
          </a:p>
          <a:p>
            <a:pPr lvl="1"/>
            <a:r>
              <a:rPr lang="en-CA" sz="2400" dirty="0"/>
              <a:t>It crawls the internet to find devices and potential vulnerabilities</a:t>
            </a:r>
          </a:p>
          <a:p>
            <a:pPr lvl="1"/>
            <a:r>
              <a:rPr lang="en-CA" sz="2400" dirty="0"/>
              <a:t>Helps defenders see what is exposed online so they can fix and increase their security posture</a:t>
            </a:r>
          </a:p>
          <a:p>
            <a:pPr lvl="1"/>
            <a:r>
              <a:rPr lang="en-CA" sz="2400" dirty="0"/>
              <a:t>Helps attackers see potential entry points during a red team/</a:t>
            </a:r>
            <a:r>
              <a:rPr lang="en-CA" sz="2400" dirty="0" err="1"/>
              <a:t>pentest</a:t>
            </a:r>
            <a:r>
              <a:rPr lang="en-CA" sz="2400" dirty="0"/>
              <a:t> engagement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C984E44A-77DD-4CFD-926C-5484BCC51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6" y="4602742"/>
            <a:ext cx="39338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832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45FE77-71F5-6346-8576-A9DBFE161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04" y="2491014"/>
            <a:ext cx="6361992" cy="23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673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 – (DNS Recursion enabled)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591BC1-9807-A94B-A77E-420B53712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21" y="1935001"/>
            <a:ext cx="8478157" cy="47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109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C9F5653-9E53-6F42-AD05-C374230CAA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211851"/>
              </p:ext>
            </p:extLst>
          </p:nvPr>
        </p:nvGraphicFramePr>
        <p:xfrm>
          <a:off x="754327" y="1998616"/>
          <a:ext cx="10683346" cy="4402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521818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</a:t>
            </a:r>
            <a:endParaRPr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39F1F3-6294-9F43-94BC-0151CCA6B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9" y="1909821"/>
            <a:ext cx="9052559" cy="44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8378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AAA5EF-3948-694F-A165-2D4D154816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905967"/>
              </p:ext>
            </p:extLst>
          </p:nvPr>
        </p:nvGraphicFramePr>
        <p:xfrm>
          <a:off x="1932576" y="2007323"/>
          <a:ext cx="7438571" cy="4121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142514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97B967-BAF8-D741-AEA9-66D5E7ABA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898468"/>
            <a:ext cx="11303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3862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ORT 21 - New Brunswi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Shared Services Canada</a:t>
            </a:r>
            <a:endParaRPr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1C78D9E-F08C-044F-9364-2452BB1E9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4" y="2083162"/>
            <a:ext cx="7848600" cy="45466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2383CC-E38F-3D46-A2B4-6FD895492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76" y="2083162"/>
            <a:ext cx="3337560" cy="41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5000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********* University *******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38F411-BA84-744D-9BA0-FD04743F0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63" y="2416628"/>
            <a:ext cx="8983788" cy="29462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University</a:t>
            </a:r>
            <a:endParaRPr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E3B4CE4-219A-8A40-A9D3-9518992BF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7068"/>
            <a:ext cx="4922520" cy="355224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3CCE2B-5FB7-634B-9460-143494D27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720" y="1971348"/>
            <a:ext cx="6483940" cy="415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31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ommend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Recommendations</a:t>
            </a:r>
          </a:p>
        </p:txBody>
      </p:sp>
      <p:sp>
        <p:nvSpPr>
          <p:cNvPr id="266" name="Segment a network according to function, department, geographic location, level of security, or any other logical separation (taking contractors, third-party vendors, and others into account).…"/>
          <p:cNvSpPr txBox="1">
            <a:spLocks noGrp="1"/>
          </p:cNvSpPr>
          <p:nvPr>
            <p:ph type="body" idx="1"/>
          </p:nvPr>
        </p:nvSpPr>
        <p:spPr>
          <a:xfrm>
            <a:off x="581193" y="2228002"/>
            <a:ext cx="10862107" cy="363304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buClrTx/>
              <a:buSzTx/>
              <a:buFont typeface="Wingdings" panose="05000000000000000000" pitchFamily="2" charset="2"/>
              <a:buChar char="Ø"/>
              <a:defRPr sz="1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CA" sz="2400" b="1" dirty="0"/>
              <a:t>ASSET INVENTORY</a:t>
            </a:r>
          </a:p>
          <a:p>
            <a:pPr>
              <a:buClrTx/>
              <a:buSzTx/>
              <a:buFont typeface="Wingdings" panose="05000000000000000000" pitchFamily="2" charset="2"/>
              <a:buChar char="Ø"/>
              <a:defRPr sz="1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CA" sz="2400" b="1" dirty="0"/>
              <a:t>TRACK YOUR DATA</a:t>
            </a:r>
          </a:p>
          <a:p>
            <a:pPr>
              <a:buClrTx/>
              <a:buSzTx/>
              <a:buFont typeface="Wingdings" panose="05000000000000000000" pitchFamily="2" charset="2"/>
              <a:buChar char="Ø"/>
              <a:defRPr sz="1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CA" sz="2400" b="1" dirty="0"/>
              <a:t>TRACK SHADOW IT</a:t>
            </a:r>
          </a:p>
          <a:p>
            <a:pPr>
              <a:buClrTx/>
              <a:buSzTx/>
              <a:buFont typeface="Wingdings" panose="05000000000000000000" pitchFamily="2" charset="2"/>
              <a:buChar char="Ø"/>
              <a:defRPr sz="1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CA" sz="2400" b="1" dirty="0"/>
              <a:t>STUDY YOUR ADVERSARY</a:t>
            </a:r>
          </a:p>
          <a:p>
            <a:pPr>
              <a:buClrTx/>
              <a:buSzTx/>
              <a:buFont typeface="Wingdings" panose="05000000000000000000" pitchFamily="2" charset="2"/>
              <a:buChar char="Ø"/>
              <a:defRPr sz="1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CA" sz="2400" b="1" dirty="0"/>
              <a:t>INVEST IN AN EDR SOLUTION</a:t>
            </a:r>
          </a:p>
          <a:p>
            <a:pPr>
              <a:buClrTx/>
              <a:buSzTx/>
              <a:buFont typeface="Wingdings" panose="05000000000000000000" pitchFamily="2" charset="2"/>
              <a:buChar char="Ø"/>
              <a:defRPr sz="1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CA" sz="2400" b="1" dirty="0"/>
              <a:t>AT MINIMUM IMPLEMENT CIS CONTROLS</a:t>
            </a:r>
          </a:p>
          <a:p>
            <a:pPr marL="0" indent="0">
              <a:buClrTx/>
              <a:buSzTx/>
              <a:buNone/>
              <a:defRPr sz="1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33E3-E87E-4E63-A7FB-3FA3C943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Shodan</a:t>
            </a:r>
          </a:p>
        </p:txBody>
      </p:sp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9536D5AD-8943-0B4D-B83D-890441E49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9" y="561702"/>
            <a:ext cx="11529078" cy="57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387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QUESTIONS!!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QUESTIONS!!!</a:t>
            </a:r>
          </a:p>
        </p:txBody>
      </p:sp>
      <p:pic>
        <p:nvPicPr>
          <p:cNvPr id="269" name="Yearbook-Ideas-Questions-for-Students-768x432-1200x625-c-default.jpg" descr="Yearbook-Ideas-Questions-for-Students-768x432-1200x625-c-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99" y="2421165"/>
            <a:ext cx="7119802" cy="3708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33E3-E87E-4E63-A7FB-3FA3C943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Shodan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5DA8FDE-C255-3A46-BFCD-22C0FD5DE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7" y="584684"/>
            <a:ext cx="11358049" cy="56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228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33E3-E87E-4E63-A7FB-3FA3C943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Shodan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C69790-6D12-1241-B776-E37743D68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" y="587829"/>
            <a:ext cx="11299372" cy="55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350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ORT 21 and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FTP - </a:t>
            </a:r>
            <a:r>
              <a:rPr dirty="0"/>
              <a:t>PORT 2</a:t>
            </a:r>
            <a:r>
              <a:rPr lang="en-US" dirty="0"/>
              <a:t>1</a:t>
            </a:r>
            <a:endParaRPr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24A92CD-C355-9045-BA36-FDD2361607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325000"/>
              </p:ext>
            </p:extLst>
          </p:nvPr>
        </p:nvGraphicFramePr>
        <p:xfrm>
          <a:off x="716266" y="2354509"/>
          <a:ext cx="10894543" cy="3615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ORT 21 and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CA" dirty="0"/>
              <a:t>FTP - </a:t>
            </a:r>
            <a:r>
              <a:rPr dirty="0"/>
              <a:t>PORT 2</a:t>
            </a:r>
            <a:r>
              <a:rPr lang="en-US" dirty="0"/>
              <a:t>1</a:t>
            </a:r>
            <a:endParaRPr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30A372-33EC-6F4B-B1D1-60487AAA77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414544"/>
              </p:ext>
            </p:extLst>
          </p:nvPr>
        </p:nvGraphicFramePr>
        <p:xfrm>
          <a:off x="581193" y="2198090"/>
          <a:ext cx="11029616" cy="3930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220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0000FF"/>
      </a:hlink>
      <a:folHlink>
        <a:srgbClr val="FF00FF"/>
      </a:folHlink>
    </a:clrScheme>
    <a:fontScheme name="Dividen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2225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222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0000FF"/>
      </a:hlink>
      <a:folHlink>
        <a:srgbClr val="FF00FF"/>
      </a:folHlink>
    </a:clrScheme>
    <a:fontScheme name="Dividen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2225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222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36116</TotalTime>
  <Words>401</Words>
  <Application>Microsoft Macintosh PowerPoint</Application>
  <PresentationFormat>Widescreen</PresentationFormat>
  <Paragraphs>133</Paragraphs>
  <Slides>50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Gill Sans MT</vt:lpstr>
      <vt:lpstr>Wingdings</vt:lpstr>
      <vt:lpstr>Dividend</vt:lpstr>
      <vt:lpstr>Shodan IN Ottawa</vt:lpstr>
      <vt:lpstr>Agenda</vt:lpstr>
      <vt:lpstr>whoami</vt:lpstr>
      <vt:lpstr>Shodan</vt:lpstr>
      <vt:lpstr>Shodan</vt:lpstr>
      <vt:lpstr>Shodan</vt:lpstr>
      <vt:lpstr>Shodan</vt:lpstr>
      <vt:lpstr>FTP - PORT 21</vt:lpstr>
      <vt:lpstr>FTP - PORT 21</vt:lpstr>
      <vt:lpstr>Telnet - Port 23</vt:lpstr>
      <vt:lpstr>Telnet - Port 23</vt:lpstr>
      <vt:lpstr>SSH – Port 22</vt:lpstr>
      <vt:lpstr>SSH – Port 22</vt:lpstr>
      <vt:lpstr>SMB – Port 445</vt:lpstr>
      <vt:lpstr>LDAP – Port 389 (clear text)</vt:lpstr>
      <vt:lpstr>RDP - port 3389</vt:lpstr>
      <vt:lpstr>RDP - port 3389</vt:lpstr>
      <vt:lpstr>RDP - port 3389</vt:lpstr>
      <vt:lpstr>RDP - port 3389</vt:lpstr>
      <vt:lpstr>RDP - port 3389</vt:lpstr>
      <vt:lpstr>SMTP - port 25</vt:lpstr>
      <vt:lpstr>SMTP – Port 25</vt:lpstr>
      <vt:lpstr>SMTP – Port 25</vt:lpstr>
      <vt:lpstr>PORT 8080</vt:lpstr>
      <vt:lpstr>PORT 8080</vt:lpstr>
      <vt:lpstr>PORT 8080</vt:lpstr>
      <vt:lpstr>PORT 8080</vt:lpstr>
      <vt:lpstr>PORT 3306 - MySQL</vt:lpstr>
      <vt:lpstr>Shodan</vt:lpstr>
      <vt:lpstr>Shodan</vt:lpstr>
      <vt:lpstr>PowerPoint Presentation</vt:lpstr>
      <vt:lpstr>City of Ottawa</vt:lpstr>
      <vt:lpstr>City of Ottawa</vt:lpstr>
      <vt:lpstr>City of Ottawa</vt:lpstr>
      <vt:lpstr>City of Ottawa</vt:lpstr>
      <vt:lpstr>PowerPoint Presentation</vt:lpstr>
      <vt:lpstr>Shared Services Canada</vt:lpstr>
      <vt:lpstr>Shared Services Canada</vt:lpstr>
      <vt:lpstr>Shared Services Canada</vt:lpstr>
      <vt:lpstr>Shared Services Canada</vt:lpstr>
      <vt:lpstr>Shared Services Canada – (DNS Recursion enabled)</vt:lpstr>
      <vt:lpstr>Shared Services Canada</vt:lpstr>
      <vt:lpstr>Shared Services Canada</vt:lpstr>
      <vt:lpstr>Shared Services Canada</vt:lpstr>
      <vt:lpstr>Shared Services Canada</vt:lpstr>
      <vt:lpstr>Shared Services Canada</vt:lpstr>
      <vt:lpstr>********* University *******</vt:lpstr>
      <vt:lpstr>University</vt:lpstr>
      <vt:lpstr>Recommendations</vt:lpstr>
      <vt:lpstr>QUESTIONS!!!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Shodan in the Atlantic</dc:title>
  <cp:lastModifiedBy>Sunny Jamwal</cp:lastModifiedBy>
  <cp:revision>74</cp:revision>
  <dcterms:modified xsi:type="dcterms:W3CDTF">2019-12-01T21:19:39Z</dcterms:modified>
</cp:coreProperties>
</file>